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8"/>
    <p:restoredTop sz="94737"/>
  </p:normalViewPr>
  <p:slideViewPr>
    <p:cSldViewPr snapToGrid="0" snapToObjects="1">
      <p:cViewPr>
        <p:scale>
          <a:sx n="76" d="100"/>
          <a:sy n="76" d="100"/>
        </p:scale>
        <p:origin x="464" y="9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B7FFF-074E-0649-8F1F-D81D74F981E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2303A-BA14-CD45-AB3C-61E44B159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5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C4BC-DFE9-5A41-8889-F8C408E8DD28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482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5509"/>
            <a:ext cx="9144000" cy="2879139"/>
          </a:xfrm>
        </p:spPr>
        <p:txBody>
          <a:bodyPr anchor="ctr">
            <a:normAutofit fontScale="90000"/>
          </a:bodyPr>
          <a:lstStyle/>
          <a:p>
            <a:r>
              <a:rPr lang="en-US" sz="8800" i="1" dirty="0" smtClean="0"/>
              <a:t>Exposé </a:t>
            </a:r>
            <a:br>
              <a:rPr lang="en-US" sz="8800" i="1" dirty="0" smtClean="0"/>
            </a:br>
            <a:r>
              <a:rPr lang="en-US" sz="4900" i="1" dirty="0" smtClean="0"/>
              <a:t>on the </a:t>
            </a:r>
            <a:br>
              <a:rPr lang="en-US" sz="4900" i="1" dirty="0" smtClean="0"/>
            </a:br>
            <a:r>
              <a:rPr lang="en-US" sz="8800" i="1" dirty="0" smtClean="0">
                <a:latin typeface="Georgia" charset="0"/>
                <a:ea typeface="Georgia" charset="0"/>
                <a:cs typeface="Georgia" charset="0"/>
              </a:rPr>
              <a:t>Résumé</a:t>
            </a:r>
            <a:endParaRPr lang="en-US" sz="8800" i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54648"/>
            <a:ext cx="9144000" cy="103686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Investment </a:t>
            </a:r>
            <a:r>
              <a:rPr lang="en-US" smtClean="0">
                <a:latin typeface="Georgia" charset="0"/>
                <a:ea typeface="Georgia" charset="0"/>
                <a:cs typeface="Georgia" charset="0"/>
              </a:rPr>
              <a:t>Society </a:t>
            </a:r>
          </a:p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Fall 2017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9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4C7112CD-5919-4F54-82A9-9E548CA5F1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0" cap="sq" cmpd="thinThick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lh3.googleusercontent.com/46DH77Nm4s5sV-ZiRQY9eKHcBzfa_pJWnax1AZKYRMDbH_A3xn2j2lI5OWzLRZ7E1KqyIm3c-pWsNK783PD8GgNoaMzc67X_Urkq6DGO0bRo4rt-wr_lpisAopi6cuAQt1eFHauBM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4" y="0"/>
            <a:ext cx="53835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Sophomore Year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Not detailed at all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Inconsistent formats &amp; colors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 demonstrable skills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 STAR bullet points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 quantitative figures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Not tailored to a job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Definitely was not a PDF</a:t>
            </a:r>
            <a:r>
              <a:rPr lang="mr-IN" sz="2000" dirty="0" smtClean="0"/>
              <a:t>…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 rot="20301339">
            <a:off x="2823117" y="41974"/>
            <a:ext cx="2700563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C-</a:t>
            </a:r>
            <a:endParaRPr lang="en-US" sz="5400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4C7112CD-5919-4F54-82A9-9E548CA5F1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0" cap="sq" cmpd="thinThick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lh4.googleusercontent.com/6OimdUDWz4UKJdBF3kNR0eiygGv2sRpbr9NM6LT_Yj9atN2HrbLhYm_fGjpqFmLYtAq8pE3ntNhvjdtRZnD5zbaYUFGQxAmTNmmwm6VfUdK4OYoxaZHW11KJTtwxgrhIkJ0Q62d9O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51" y="0"/>
            <a:ext cx="5400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Senior Year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Extremely detailed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Consistent formatting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My skills are apparent throughout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Better Bullets </a:t>
            </a:r>
            <a:r>
              <a:rPr lang="mr-IN" sz="2000" dirty="0" smtClean="0"/>
              <a:t>–</a:t>
            </a:r>
            <a:r>
              <a:rPr lang="en-US" sz="2000" dirty="0" smtClean="0"/>
              <a:t> Not quite STAR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Several quantitative figures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Extremely tailored to finance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 rot="20301339">
            <a:off x="2823117" y="41974"/>
            <a:ext cx="2700563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22225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</a:rPr>
              <a:t>A</a:t>
            </a:r>
            <a:r>
              <a:rPr lang="en-US" sz="13800" b="1" dirty="0" smtClean="0">
                <a:ln w="22225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</a:rPr>
              <a:t>-</a:t>
            </a:r>
            <a:endParaRPr lang="en-US" sz="5400" b="1" dirty="0">
              <a:ln w="22225">
                <a:solidFill>
                  <a:srgbClr val="92D050"/>
                </a:solidFill>
                <a:prstDash val="solid"/>
              </a:ln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987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</a:rPr>
              <a:t>*WARNING*</a:t>
            </a:r>
            <a:br>
              <a:rPr lang="en-US" sz="6600" dirty="0" smtClean="0">
                <a:solidFill>
                  <a:srgbClr val="FF0000"/>
                </a:solidFill>
              </a:rPr>
            </a:br>
            <a:r>
              <a:rPr lang="en-US" sz="6600" dirty="0" smtClean="0"/>
              <a:t>OPINIONS AHEAD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485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54" y="-118138"/>
            <a:ext cx="7333145" cy="6976138"/>
          </a:xfrm>
        </p:spPr>
      </p:pic>
    </p:spTree>
    <p:extLst>
      <p:ext uri="{BB962C8B-B14F-4D97-AF65-F5344CB8AC3E}">
        <p14:creationId xmlns:p14="http://schemas.microsoft.com/office/powerpoint/2010/main" val="18496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63" y="420158"/>
            <a:ext cx="8018003" cy="6113728"/>
          </a:xfrm>
        </p:spPr>
      </p:pic>
    </p:spTree>
    <p:extLst>
      <p:ext uri="{BB962C8B-B14F-4D97-AF65-F5344CB8AC3E}">
        <p14:creationId xmlns:p14="http://schemas.microsoft.com/office/powerpoint/2010/main" val="28192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3" y="216957"/>
            <a:ext cx="11913128" cy="6336241"/>
          </a:xfrm>
        </p:spPr>
      </p:pic>
    </p:spTree>
    <p:extLst>
      <p:ext uri="{BB962C8B-B14F-4D97-AF65-F5344CB8AC3E}">
        <p14:creationId xmlns:p14="http://schemas.microsoft.com/office/powerpoint/2010/main" val="145494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7" y="400842"/>
            <a:ext cx="11291536" cy="6050758"/>
          </a:xfrm>
        </p:spPr>
      </p:pic>
    </p:spTree>
    <p:extLst>
      <p:ext uri="{BB962C8B-B14F-4D97-AF65-F5344CB8AC3E}">
        <p14:creationId xmlns:p14="http://schemas.microsoft.com/office/powerpoint/2010/main" val="4592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Hangers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" y="1998927"/>
            <a:ext cx="6096000" cy="3429000"/>
          </a:xfrm>
        </p:spPr>
      </p:pic>
      <p:sp>
        <p:nvSpPr>
          <p:cNvPr id="7" name="TextBox 6"/>
          <p:cNvSpPr txBox="1"/>
          <p:nvPr/>
        </p:nvSpPr>
        <p:spPr>
          <a:xfrm>
            <a:off x="7078134" y="2929467"/>
            <a:ext cx="4690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Managed all cash transactions </a:t>
            </a:r>
            <a:r>
              <a:rPr lang="en-US" sz="2000" smtClean="0"/>
              <a:t>and deposits</a:t>
            </a:r>
            <a:endParaRPr lang="en-US" sz="2000" dirty="0" smtClean="0"/>
          </a:p>
        </p:txBody>
      </p:sp>
      <p:sp>
        <p:nvSpPr>
          <p:cNvPr id="8" name="Oval Callout 7"/>
          <p:cNvSpPr/>
          <p:nvPr/>
        </p:nvSpPr>
        <p:spPr>
          <a:xfrm rot="10800000">
            <a:off x="7399866" y="3708398"/>
            <a:ext cx="1490133" cy="914401"/>
          </a:xfrm>
          <a:prstGeom prst="wedgeEllipse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3867" y="39624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Help!!!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0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it’s important enough to be on the resume it deserves more than one bullet point. </a:t>
            </a:r>
          </a:p>
          <a:p>
            <a:r>
              <a:rPr lang="en-US" dirty="0" smtClean="0"/>
              <a:t>Tidy up your months; abbreviations look best.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516" y="3894667"/>
            <a:ext cx="410633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2" b="89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13" y="2985802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63" y="2881157"/>
            <a:ext cx="4046036" cy="1095685"/>
          </a:xfrm>
        </p:spPr>
        <p:txBody>
          <a:bodyPr>
            <a:noAutofit/>
          </a:bodyPr>
          <a:lstStyle/>
          <a:p>
            <a:r>
              <a:rPr lang="en-US" sz="13800" dirty="0" smtClean="0"/>
              <a:t>1842</a:t>
            </a:r>
            <a:endParaRPr lang="en-US" sz="1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493" y="0"/>
            <a:ext cx="6772507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203200" dir="900000" sx="62000" sy="62000" algn="ctr" rotWithShape="0">
              <a:srgbClr val="000000">
                <a:alpha val="0"/>
              </a:srgbClr>
            </a:outerShdw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28883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fade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10768 -0.4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-20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280459"/>
            <a:ext cx="10515600" cy="1325563"/>
          </a:xfrm>
        </p:spPr>
        <p:txBody>
          <a:bodyPr/>
          <a:lstStyle/>
          <a:p>
            <a:r>
              <a:rPr lang="en-US" b="1" dirty="0" smtClean="0"/>
              <a:t>Leverage your Resources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42467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People in industry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Alumni from BYU-Idaho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Career Development Center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Professors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Upper classman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Yourself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228600"/>
            <a:ext cx="22987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99" y="1435099"/>
            <a:ext cx="2154767" cy="2154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4" y="3843866"/>
            <a:ext cx="3984365" cy="26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7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800" y="3467895"/>
            <a:ext cx="2971800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827" y="389466"/>
            <a:ext cx="3032440" cy="33000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8799" y="1507066"/>
            <a:ext cx="4741334" cy="18626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1600200"/>
            <a:ext cx="432816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26" y="0"/>
            <a:ext cx="6772507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203200" dir="900000" sx="62000" sy="62000" algn="ctr" rotWithShape="0">
              <a:srgbClr val="000000">
                <a:alpha val="0"/>
              </a:srgbClr>
            </a:outerShdw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88297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81" y="40640"/>
            <a:ext cx="10515600" cy="1325563"/>
          </a:xfrm>
        </p:spPr>
        <p:txBody>
          <a:bodyPr>
            <a:normAutofit/>
          </a:bodyPr>
          <a:lstStyle/>
          <a:p>
            <a:r>
              <a:rPr lang="en-US" sz="6900" dirty="0" smtClean="0"/>
              <a:t>1842</a:t>
            </a:r>
            <a:endParaRPr lang="en-US" sz="6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81" y="1366203"/>
            <a:ext cx="518651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Joseph Smith writes </a:t>
            </a:r>
            <a:r>
              <a:rPr lang="en-US" sz="2400" dirty="0" smtClean="0"/>
              <a:t>the </a:t>
            </a:r>
            <a:r>
              <a:rPr lang="en-US" sz="2400" dirty="0" smtClean="0"/>
              <a:t>“Wentworth </a:t>
            </a:r>
            <a:r>
              <a:rPr lang="en-US" sz="2400" dirty="0" smtClean="0"/>
              <a:t>Letter”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Containing 13 </a:t>
            </a:r>
            <a:r>
              <a:rPr lang="en-US" sz="2400" dirty="0" smtClean="0"/>
              <a:t>Articles of </a:t>
            </a:r>
            <a:r>
              <a:rPr lang="en-US" sz="2400" dirty="0"/>
              <a:t>F</a:t>
            </a:r>
            <a:r>
              <a:rPr lang="en-US" sz="2400" dirty="0" smtClean="0"/>
              <a:t>aith 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Summary </a:t>
            </a:r>
            <a:r>
              <a:rPr lang="en-US" sz="2400" dirty="0" smtClean="0"/>
              <a:t>of our </a:t>
            </a:r>
            <a:r>
              <a:rPr lang="en-US" sz="2400" dirty="0" smtClean="0"/>
              <a:t>beliefs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Outward expression of our inner priorities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Put yourself in the same shoes</a:t>
            </a:r>
            <a:r>
              <a:rPr lang="mr-IN" sz="2400" dirty="0" smtClean="0"/>
              <a:t>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82" y="540327"/>
            <a:ext cx="5870597" cy="5735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390" y="6468019"/>
            <a:ext cx="10862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Source: http</a:t>
            </a:r>
            <a:r>
              <a:rPr lang="en-US" sz="1400" dirty="0"/>
              <a:t>://</a:t>
            </a:r>
            <a:r>
              <a:rPr lang="en-US" sz="1400" dirty="0" err="1"/>
              <a:t>eom.byu.edu</a:t>
            </a:r>
            <a:r>
              <a:rPr lang="en-US" sz="1400" dirty="0"/>
              <a:t>/</a:t>
            </a:r>
            <a:r>
              <a:rPr lang="en-US" sz="1400" dirty="0" err="1"/>
              <a:t>index.php</a:t>
            </a:r>
            <a:r>
              <a:rPr lang="en-US" sz="1400" dirty="0"/>
              <a:t>/</a:t>
            </a:r>
            <a:r>
              <a:rPr lang="en-US" sz="1400" dirty="0" err="1"/>
              <a:t>Articles_of_Faith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1636" y="2867890"/>
            <a:ext cx="7003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</a:rPr>
              <a:t>Wow</a:t>
            </a:r>
            <a:r>
              <a:rPr lang="mr-IN" sz="6600" dirty="0" smtClean="0">
                <a:solidFill>
                  <a:schemeClr val="tx2">
                    <a:lumMod val="50000"/>
                  </a:schemeClr>
                </a:solidFill>
              </a:rPr>
              <a:t>…</a:t>
            </a:r>
            <a:endParaRPr lang="en-US" sz="6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1980" y="1436729"/>
            <a:ext cx="101900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résumé ('</a:t>
            </a:r>
            <a:r>
              <a:rPr lang="en-US" sz="3600" dirty="0" err="1"/>
              <a:t>rezəˌmā</a:t>
            </a:r>
            <a:r>
              <a:rPr lang="en-US" sz="3600" dirty="0" smtClean="0"/>
              <a:t>)</a:t>
            </a:r>
          </a:p>
          <a:p>
            <a:r>
              <a:rPr lang="en-US" sz="3600" i="1" dirty="0">
                <a:solidFill>
                  <a:schemeClr val="tx2">
                    <a:lumMod val="90000"/>
                  </a:schemeClr>
                </a:solidFill>
              </a:rPr>
              <a:t>n</a:t>
            </a:r>
            <a:r>
              <a:rPr lang="en-US" sz="3600" i="1" dirty="0" smtClean="0">
                <a:solidFill>
                  <a:schemeClr val="tx2">
                    <a:lumMod val="90000"/>
                  </a:schemeClr>
                </a:solidFill>
              </a:rPr>
              <a:t>oun</a:t>
            </a:r>
          </a:p>
          <a:p>
            <a:pPr marL="342900" indent="-342900">
              <a:buAutoNum type="arabicParenR"/>
            </a:pPr>
            <a:r>
              <a:rPr lang="en-US" sz="3600" dirty="0" smtClean="0"/>
              <a:t> a </a:t>
            </a:r>
            <a:r>
              <a:rPr lang="en-US" sz="3600" dirty="0"/>
              <a:t>brief account of a person’s education, qualifications, and previous experience, typically sent with a job </a:t>
            </a:r>
            <a:r>
              <a:rPr lang="en-US" sz="3600" dirty="0" smtClean="0"/>
              <a:t>application. </a:t>
            </a:r>
            <a:endParaRPr lang="en-US" sz="3600" u="sng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US" sz="3600" u="sng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</a:p>
          <a:p>
            <a:r>
              <a:rPr lang="en-US" sz="3600" u="sng" dirty="0" smtClean="0">
                <a:solidFill>
                  <a:schemeClr val="accent5">
                    <a:lumMod val="75000"/>
                  </a:schemeClr>
                </a:solidFill>
              </a:rPr>
              <a:t>see also</a:t>
            </a:r>
            <a:r>
              <a:rPr lang="en-US" sz="3600" dirty="0" smtClean="0"/>
              <a:t>: </a:t>
            </a:r>
            <a:r>
              <a:rPr lang="en-US" sz="3600" b="1" i="1" dirty="0" smtClean="0"/>
              <a:t>curriculum </a:t>
            </a:r>
            <a:r>
              <a:rPr lang="en-US" sz="3600" b="1" i="1" dirty="0"/>
              <a:t>vitae, CV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4776">
            <a:off x="12373661" y="7212510"/>
            <a:ext cx="620519" cy="775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8362" y="1427947"/>
            <a:ext cx="1019002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curriculum vitae </a:t>
            </a:r>
          </a:p>
          <a:p>
            <a:r>
              <a:rPr lang="en-US" sz="3600" i="1" dirty="0">
                <a:solidFill>
                  <a:schemeClr val="tx2">
                    <a:lumMod val="90000"/>
                  </a:schemeClr>
                </a:solidFill>
              </a:rPr>
              <a:t>noun</a:t>
            </a:r>
            <a:endParaRPr lang="en-US" sz="3600" b="1" i="1" dirty="0"/>
          </a:p>
          <a:p>
            <a:r>
              <a:rPr lang="en-US" sz="3600" dirty="0"/>
              <a:t>1824, from Modern Latin transferred use of classical Latin </a:t>
            </a:r>
            <a:r>
              <a:rPr lang="en-US" sz="3600" i="1" dirty="0"/>
              <a:t>curriculum</a:t>
            </a:r>
            <a:r>
              <a:rPr lang="en-US" sz="3600" dirty="0"/>
              <a:t> "a running, course, career" (also "a fast chariot, racing car"), from </a:t>
            </a:r>
            <a:r>
              <a:rPr lang="en-US" sz="3600" i="1" dirty="0" err="1"/>
              <a:t>currere</a:t>
            </a:r>
            <a:r>
              <a:rPr lang="en-US" sz="3600" dirty="0"/>
              <a:t> "to run.” From </a:t>
            </a:r>
            <a:r>
              <a:rPr lang="en-US" sz="3600" dirty="0" smtClean="0"/>
              <a:t>Latin</a:t>
            </a:r>
            <a:r>
              <a:rPr lang="en-US" sz="3600" i="1" dirty="0" smtClean="0"/>
              <a:t> </a:t>
            </a:r>
            <a:r>
              <a:rPr lang="en-US" sz="3200" i="1" dirty="0"/>
              <a:t>vitae</a:t>
            </a:r>
            <a:r>
              <a:rPr lang="en-US" sz="3200" dirty="0"/>
              <a:t>, literally </a:t>
            </a:r>
            <a:r>
              <a:rPr lang="en-US" sz="3200" b="1" dirty="0"/>
              <a:t>"course of one's life" </a:t>
            </a:r>
            <a:endParaRPr lang="en-US" sz="3200" b="1" i="1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1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01 0.02269 C 0.01915 0.02153 0.01602 0.02176 0.01342 0.01945 C 0.0112 0.01759 0.01029 0.01273 0.00834 0.01042 C 0.00678 0.00857 0.00495 0.00834 0.00313 0.00741 C 0.00144 0.00533 -0.00013 0.00301 -0.00195 0.00139 C -0.00442 -0.00092 -0.01158 -0.0037 -0.01367 -0.00463 C -0.02317 -0.01597 -0.01549 -0.00879 -0.03242 -0.01389 C -0.04062 -0.0162 -0.04049 -0.01875 -0.04947 -0.02291 C -0.07096 -0.03241 -0.0444 -0.02014 -0.06145 -0.02893 C -0.07382 -0.03518 -0.06276 -0.0287 -0.07695 -0.03495 C -0.07864 -0.03588 -0.08033 -0.03704 -0.08203 -0.03796 C -0.08463 -0.03935 -0.09127 -0.04166 -0.09401 -0.04398 C -0.10507 -0.05393 -0.09283 -0.04583 -0.10416 -0.05926 C -0.10572 -0.06111 -0.10742 -0.06134 -0.10924 -0.06227 C -0.11093 -0.06435 -0.11237 -0.0669 -0.11432 -0.06829 C -0.11757 -0.07083 -0.12109 -0.07245 -0.12447 -0.0743 C -0.1319 -0.0787 -0.12786 -0.07662 -0.13645 -0.08055 C -0.13815 -0.08241 -0.13971 -0.08495 -0.14153 -0.08657 C -0.14492 -0.08912 -0.14843 -0.09051 -0.15182 -0.09259 C -0.15351 -0.09352 -0.1552 -0.09491 -0.1569 -0.0956 C -0.16145 -0.09768 -0.16614 -0.09907 -0.17057 -0.10162 C -0.17799 -0.10602 -0.17395 -0.10393 -0.18268 -0.10764 C -0.20156 -0.12454 -0.17773 -0.1044 -0.19622 -0.1169 C -0.19869 -0.11829 -0.20065 -0.12129 -0.20312 -0.12291 C -0.2052 -0.1243 -0.20755 -0.12477 -0.20976 -0.12592 C -0.21315 -0.12778 -0.21653 -0.13032 -0.22005 -0.13194 C -0.22226 -0.13287 -0.22447 -0.13426 -0.22682 -0.13495 C -0.24322 -0.14074 -0.23099 -0.13518 -0.24895 -0.14097 C -0.2513 -0.14166 -0.25351 -0.14305 -0.25572 -0.14398 C -0.25859 -0.14514 -0.26145 -0.14606 -0.26432 -0.14699 C -0.26653 -0.14791 -0.26888 -0.1493 -0.27109 -0.15023 C -0.28372 -0.15509 -0.27734 -0.15185 -0.29322 -0.15625 C -0.30013 -0.1581 -0.3138 -0.16227 -0.3138 -0.16204 C -0.32929 -0.17153 -0.30481 -0.15741 -0.32734 -0.16829 C -0.33085 -0.16991 -0.33411 -0.17268 -0.33763 -0.1743 C -0.34036 -0.17569 -0.34335 -0.17616 -0.34609 -0.17731 C -0.36197 -0.18449 -0.33632 -0.17546 -0.35976 -0.18657 C -0.36536 -0.18912 -0.37109 -0.19028 -0.37682 -0.19259 C -0.39974 -0.20116 -0.36041 -0.18819 -0.39557 -0.19861 C -0.39843 -0.19954 -0.40117 -0.20092 -0.40403 -0.20162 C -0.42187 -0.20555 -0.44322 -0.20625 -0.46028 -0.20764 C -0.48125 -0.2169 -0.46666 -0.21134 -0.51145 -0.21366 L -0.58138 -0.21666 C -0.58645 -0.21782 -0.59166 -0.21805 -0.59674 -0.21991 C -0.60026 -0.22106 -0.60338 -0.22454 -0.6069 -0.22592 C -0.60976 -0.22685 -0.61263 -0.22778 -0.61549 -0.22893 C -0.6177 -0.22986 -0.62005 -0.23102 -0.62226 -0.23194 C -0.6388 -0.23773 -0.62643 -0.23217 -0.6444 -0.23796 C -0.64674 -0.23866 -0.64895 -0.24004 -0.6513 -0.24097 C -0.65403 -0.24213 -0.6569 -0.24329 -0.65976 -0.24398 C -0.68281 -0.25092 -0.66119 -0.24329 -0.6819 -0.25 C -0.68476 -0.25092 -0.68763 -0.25231 -0.69049 -0.25324 C -0.7138 -0.25903 -0.69765 -0.25324 -0.7177 -0.25926 C -0.72057 -0.25995 -0.72343 -0.26134 -0.7263 -0.26227 C -0.72968 -0.26342 -0.73307 -0.26435 -0.73645 -0.26528 C -0.74869 -0.27245 -0.74375 -0.26782 -0.75182 -0.27731 C -0.75247 -0.28032 -0.75273 -0.28356 -0.75351 -0.28657 C -0.75781 -0.30023 -0.76067 -0.30092 -0.7621 -0.31366 C -0.76224 -0.31574 -0.7621 -0.31782 -0.7621 -0.31967 " pathEditMode="relative" rAng="0" ptsTypes="AAAAAAAAAAAAAAAAAAAAAAAAAAAAAAAAAAAAAAAAAAAAAAAAAAAAAAAAAAA">
                                      <p:cBhvr>
                                        <p:cTn id="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06" y="-1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allAtOnce"/>
      <p:bldP spid="8" grpId="1" build="allAtOnce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86934" y="440266"/>
            <a:ext cx="9194799" cy="3793067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49" y="774697"/>
            <a:ext cx="3119969" cy="3119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9289" y="1642183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1482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Leonardo De Vinci writes the first professional resume</a:t>
            </a: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045200"/>
            <a:ext cx="1219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6533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27111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27689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8267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828845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629423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29999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48" y="774695"/>
            <a:ext cx="3119969" cy="31199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89288" y="1426738"/>
            <a:ext cx="49392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1500-</a:t>
            </a:r>
            <a:r>
              <a:rPr lang="en-US" sz="2800" dirty="0" smtClean="0"/>
              <a:t> Traveling Lord in England of introduction to acquaintances and calls it his resume</a:t>
            </a:r>
            <a:endParaRPr lang="en-US" sz="2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46" y="774693"/>
            <a:ext cx="3119971" cy="31199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09048" y="1427632"/>
            <a:ext cx="49194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1930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Resumes are just formalities; mostly written on scraps of paper during a lunch or interview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97" y="742207"/>
            <a:ext cx="3152569" cy="3152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77999" y="1456267"/>
            <a:ext cx="4893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1950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Resumes are now required. Now including personal hobbies and interests</a:t>
            </a:r>
            <a:endParaRPr lang="en-US" sz="2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65" y="770466"/>
            <a:ext cx="3158067" cy="31580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27200" y="1473201"/>
            <a:ext cx="5046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1989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Microsoft releases Word. A new way to type professional documents! The age of technology is here!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67" y="740834"/>
            <a:ext cx="3179234" cy="31792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27199" y="1507067"/>
            <a:ext cx="4792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2003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LinkedIn launches. The way you market yourself to employers changes forever. You now must BUILD YOUR BRAND! </a:t>
            </a:r>
            <a:endParaRPr lang="en-US" sz="2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66" y="740833"/>
            <a:ext cx="3170767" cy="31707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693333" y="1388533"/>
            <a:ext cx="492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2017 </a:t>
            </a:r>
            <a:r>
              <a:rPr lang="mr-IN" sz="2000" dirty="0" smtClean="0"/>
              <a:t>–</a:t>
            </a:r>
            <a:r>
              <a:rPr lang="en-US" sz="2000" dirty="0" smtClean="0"/>
              <a:t> Video Resumes are in. Objective statements are out! Companies employ machine learning algorithms to parse your resume and compare you to other candidates. Resumes are now more important than ever!</a:t>
            </a:r>
            <a:endParaRPr lang="en-US" sz="2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6" y="325967"/>
            <a:ext cx="7543800" cy="7747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66" y="1291166"/>
            <a:ext cx="6489700" cy="1803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" y="4072467"/>
            <a:ext cx="80518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99" y="3344333"/>
            <a:ext cx="993351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0.65169 0.4666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91" y="233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-0.50169 0.4666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91" y="2331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625 L -0.3556 0.4666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86" y="2363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78 L -0.2082 0.4694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52" y="233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44 L -0.06289 0.4648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2344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0.08881 0.46505 " pathEditMode="relative" ptsTypes="AA">
                                      <p:cBhvr>
                                        <p:cTn id="8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162 L 0.2349 0.46829 " pathEditMode="relative" ptsTypes="AA">
                                      <p:cBhvr>
                                        <p:cTn id="10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3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  <p:bldP spid="2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CE8DBE9-6F72-4C83-98EA-57E93D2785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A9C52739-EA84-4D57-A3F9-9C12568347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What Makes a Resume Good?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  <a:ea typeface="+mn-ea"/>
                <a:cs typeface="+mn-cs"/>
              </a:rPr>
              <a:t>“Most recruiting functions still use the resume as a cursory screening tool.  </a:t>
            </a:r>
            <a:r>
              <a:rPr lang="en-US" sz="2400" b="1" i="1" dirty="0">
                <a:latin typeface="+mn-lt"/>
                <a:ea typeface="+mn-ea"/>
                <a:cs typeface="+mn-cs"/>
              </a:rPr>
              <a:t>In doing so, they fundamentally assume that people know what they’re doing when writing their resume</a:t>
            </a:r>
            <a:r>
              <a:rPr lang="en-US" sz="2400" b="1" i="1" dirty="0" smtClean="0">
                <a:latin typeface="+mn-lt"/>
                <a:ea typeface="+mn-ea"/>
                <a:cs typeface="+mn-cs"/>
              </a:rPr>
              <a:t>.”- </a:t>
            </a:r>
            <a:r>
              <a:rPr lang="en-US" sz="2400" i="1" dirty="0" err="1">
                <a:latin typeface="+mn-lt"/>
                <a:ea typeface="+mn-ea"/>
                <a:cs typeface="+mn-cs"/>
              </a:rPr>
              <a:t>HireVue</a:t>
            </a:r>
            <a:endParaRPr lang="en-US" sz="24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28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90158"/>
            <a:ext cx="5918200" cy="4351338"/>
          </a:xfrm>
        </p:spPr>
        <p:txBody>
          <a:bodyPr/>
          <a:lstStyle/>
          <a:p>
            <a:r>
              <a:rPr lang="en-US" dirty="0" smtClean="0"/>
              <a:t>Legible - No Typos or Grammar Errors</a:t>
            </a:r>
          </a:p>
          <a:p>
            <a:r>
              <a:rPr lang="en-US" dirty="0" smtClean="0"/>
              <a:t>No Tall Tails (No Lying)</a:t>
            </a:r>
          </a:p>
          <a:p>
            <a:r>
              <a:rPr lang="en-US" dirty="0" smtClean="0"/>
              <a:t>Contact Information Required</a:t>
            </a:r>
          </a:p>
          <a:p>
            <a:r>
              <a:rPr lang="en-US" dirty="0" smtClean="0"/>
              <a:t>College</a:t>
            </a:r>
          </a:p>
          <a:p>
            <a:pPr lvl="1"/>
            <a:r>
              <a:rPr lang="en-US" dirty="0" smtClean="0"/>
              <a:t>Cumulative / Major GPA</a:t>
            </a:r>
          </a:p>
          <a:p>
            <a:pPr lvl="1"/>
            <a:r>
              <a:rPr lang="en-US" dirty="0" smtClean="0"/>
              <a:t>Expected Graduation Date</a:t>
            </a:r>
          </a:p>
          <a:p>
            <a:r>
              <a:rPr lang="en-US" dirty="0" smtClean="0"/>
              <a:t>Chronological Work Experience</a:t>
            </a:r>
          </a:p>
          <a:p>
            <a:r>
              <a:rPr lang="en-US" dirty="0" smtClean="0"/>
              <a:t>MUST BE SUMBITTED AS PDF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5000" y="263525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The Must Haves!</a:t>
            </a:r>
            <a:endParaRPr lang="en-US" b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34" y="406400"/>
            <a:ext cx="569198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312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That’s just the minimum</a:t>
            </a:r>
            <a:r>
              <a:rPr lang="mr-IN" sz="4000" dirty="0" smtClean="0"/>
              <a:t>…</a:t>
            </a:r>
            <a:endParaRPr 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16" y="599812"/>
            <a:ext cx="5044017" cy="694685"/>
          </a:xfrm>
        </p:spPr>
      </p:pic>
      <p:sp>
        <p:nvSpPr>
          <p:cNvPr id="9" name="TextBox 8"/>
          <p:cNvSpPr txBox="1"/>
          <p:nvPr/>
        </p:nvSpPr>
        <p:spPr>
          <a:xfrm>
            <a:off x="338666" y="1659466"/>
            <a:ext cx="114130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Each resume tailored to fit the job 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Use quantitative figures to prove your value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Use powerful &amp; descriptive language to begin each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Be concise yet specific in your bullet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ALWAYS REMEMBER </a:t>
            </a:r>
            <a:r>
              <a:rPr lang="en-US" sz="2800" b="1" u="sng" dirty="0" smtClean="0"/>
              <a:t>S.T.A.R</a:t>
            </a:r>
          </a:p>
          <a:p>
            <a:pPr marL="285750" indent="-285750">
              <a:buFont typeface="Arial" charset="0"/>
              <a:buChar char="•"/>
            </a:pPr>
            <a:endParaRPr lang="en-US" sz="2800" b="1" u="sng" dirty="0"/>
          </a:p>
          <a:p>
            <a:pPr marL="285750" indent="-285750">
              <a:buFont typeface="Arial" charset="0"/>
              <a:buChar char="•"/>
            </a:pPr>
            <a:endParaRPr lang="en-US" sz="2800" b="1" u="sng" dirty="0" smtClean="0"/>
          </a:p>
          <a:p>
            <a:pPr marL="285750" indent="-285750">
              <a:buFont typeface="Arial" charset="0"/>
              <a:buChar char="•"/>
            </a:pPr>
            <a:endParaRPr lang="en-US" sz="2800" b="1" u="sng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Formulate all bullet points to satisfy this acronym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4080934"/>
            <a:ext cx="1117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4"/>
                </a:solidFill>
              </a:rPr>
              <a:t>S</a:t>
            </a:r>
            <a:r>
              <a:rPr lang="en-US" sz="4400" b="1" dirty="0" smtClean="0"/>
              <a:t>ituation/</a:t>
            </a:r>
            <a:r>
              <a:rPr lang="en-US" sz="4400" b="1" dirty="0" smtClean="0">
                <a:solidFill>
                  <a:schemeClr val="accent4"/>
                </a:solidFill>
              </a:rPr>
              <a:t>T</a:t>
            </a:r>
            <a:r>
              <a:rPr lang="en-US" sz="4400" b="1" dirty="0" smtClean="0"/>
              <a:t>ask | </a:t>
            </a:r>
            <a:r>
              <a:rPr lang="en-US" sz="4400" b="1" dirty="0" smtClean="0">
                <a:solidFill>
                  <a:schemeClr val="accent4"/>
                </a:solidFill>
              </a:rPr>
              <a:t>A</a:t>
            </a:r>
            <a:r>
              <a:rPr lang="en-US" sz="4400" b="1" dirty="0" smtClean="0"/>
              <a:t>ction | </a:t>
            </a:r>
            <a:r>
              <a:rPr lang="en-US" sz="4400" b="1" dirty="0" smtClean="0">
                <a:solidFill>
                  <a:schemeClr val="accent4"/>
                </a:solidFill>
              </a:rPr>
              <a:t>R</a:t>
            </a:r>
            <a:r>
              <a:rPr lang="en-US" sz="4400" b="1" dirty="0" smtClean="0"/>
              <a:t>esults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822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1753658"/>
            <a:ext cx="10591800" cy="192087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“Good artists copy, great artists steal"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mr-IN" dirty="0" smtClean="0"/>
              <a:t>–</a:t>
            </a:r>
            <a:r>
              <a:rPr lang="en-US" dirty="0" smtClean="0"/>
              <a:t> Pablo Picasso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3467" y="3403600"/>
            <a:ext cx="885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- Dylan McDowell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88746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2084</TotalTime>
  <Words>467</Words>
  <Application>Microsoft Macintosh PowerPoint</Application>
  <PresentationFormat>Widescreen</PresentationFormat>
  <Paragraphs>88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Georgia</vt:lpstr>
      <vt:lpstr>Mangal</vt:lpstr>
      <vt:lpstr>Arial</vt:lpstr>
      <vt:lpstr>Office Theme</vt:lpstr>
      <vt:lpstr>Exposé  on the  Résumé</vt:lpstr>
      <vt:lpstr>1842</vt:lpstr>
      <vt:lpstr>1842</vt:lpstr>
      <vt:lpstr>PowerPoint Presentation</vt:lpstr>
      <vt:lpstr>PowerPoint Presentation</vt:lpstr>
      <vt:lpstr>What Makes a Resume Good?</vt:lpstr>
      <vt:lpstr>The Must Haves!</vt:lpstr>
      <vt:lpstr>That’s just the minimum…</vt:lpstr>
      <vt:lpstr>“Good artists copy, great artists steal" – Pablo Picasso</vt:lpstr>
      <vt:lpstr>Sophomore Year</vt:lpstr>
      <vt:lpstr>Senior Year</vt:lpstr>
      <vt:lpstr>*WARNING* OPINIONS AHEAD</vt:lpstr>
      <vt:lpstr>PowerPoint Presentation</vt:lpstr>
      <vt:lpstr>PowerPoint Presentation</vt:lpstr>
      <vt:lpstr>PowerPoint Presentation</vt:lpstr>
      <vt:lpstr>PowerPoint Presentation</vt:lpstr>
      <vt:lpstr>No Hangers</vt:lpstr>
      <vt:lpstr>Misc.</vt:lpstr>
      <vt:lpstr>How?</vt:lpstr>
      <vt:lpstr>Leverage your Resources</vt:lpstr>
      <vt:lpstr>Tools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Résumé</dc:title>
  <dc:creator>McDowell, Dylan</dc:creator>
  <cp:lastModifiedBy>McDowell, Dylan</cp:lastModifiedBy>
  <cp:revision>40</cp:revision>
  <dcterms:created xsi:type="dcterms:W3CDTF">2017-10-11T19:32:12Z</dcterms:created>
  <dcterms:modified xsi:type="dcterms:W3CDTF">2017-10-19T19:33:40Z</dcterms:modified>
</cp:coreProperties>
</file>